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C0D3-DE70-4511-BB5A-E4709C790472}" type="datetimeFigureOut">
              <a:rPr lang="es-CO" smtClean="0"/>
              <a:t>06/01/2013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ADF0-A304-41D9-B0D4-F45399F3FE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52662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C0D3-DE70-4511-BB5A-E4709C790472}" type="datetimeFigureOut">
              <a:rPr lang="es-CO" smtClean="0"/>
              <a:t>06/01/2013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ADF0-A304-41D9-B0D4-F45399F3FE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2063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C0D3-DE70-4511-BB5A-E4709C790472}" type="datetimeFigureOut">
              <a:rPr lang="es-CO" smtClean="0"/>
              <a:t>06/01/2013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ADF0-A304-41D9-B0D4-F45399F3FE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37773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C0D3-DE70-4511-BB5A-E4709C790472}" type="datetimeFigureOut">
              <a:rPr lang="es-CO" smtClean="0"/>
              <a:t>06/01/2013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ADF0-A304-41D9-B0D4-F45399F3FE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83350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C0D3-DE70-4511-BB5A-E4709C790472}" type="datetimeFigureOut">
              <a:rPr lang="es-CO" smtClean="0"/>
              <a:t>06/01/2013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ADF0-A304-41D9-B0D4-F45399F3FE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1529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C0D3-DE70-4511-BB5A-E4709C790472}" type="datetimeFigureOut">
              <a:rPr lang="es-CO" smtClean="0"/>
              <a:t>06/01/2013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ADF0-A304-41D9-B0D4-F45399F3FE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474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C0D3-DE70-4511-BB5A-E4709C790472}" type="datetimeFigureOut">
              <a:rPr lang="es-CO" smtClean="0"/>
              <a:t>06/01/2013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ADF0-A304-41D9-B0D4-F45399F3FE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57741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C0D3-DE70-4511-BB5A-E4709C790472}" type="datetimeFigureOut">
              <a:rPr lang="es-CO" smtClean="0"/>
              <a:t>06/01/2013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ADF0-A304-41D9-B0D4-F45399F3FE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0806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C0D3-DE70-4511-BB5A-E4709C790472}" type="datetimeFigureOut">
              <a:rPr lang="es-CO" smtClean="0"/>
              <a:t>06/01/2013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ADF0-A304-41D9-B0D4-F45399F3FE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86986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C0D3-DE70-4511-BB5A-E4709C790472}" type="datetimeFigureOut">
              <a:rPr lang="es-CO" smtClean="0"/>
              <a:t>06/01/2013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ADF0-A304-41D9-B0D4-F45399F3FE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7730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C0D3-DE70-4511-BB5A-E4709C790472}" type="datetimeFigureOut">
              <a:rPr lang="es-CO" smtClean="0"/>
              <a:t>06/01/2013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ADF0-A304-41D9-B0D4-F45399F3FE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45052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9C0D3-DE70-4511-BB5A-E4709C790472}" type="datetimeFigureOut">
              <a:rPr lang="es-CO" smtClean="0"/>
              <a:t>06/01/2013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2ADF0-A304-41D9-B0D4-F45399F3FE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1224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800" b="1" kern="1200">
          <a:solidFill>
            <a:srgbClr val="C0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aquiconfelipetorres.jimdo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sz="8000" dirty="0" smtClean="0"/>
              <a:t>El Rico y Lázaro</a:t>
            </a:r>
            <a:endParaRPr lang="es-CO" sz="8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7088832" cy="1752600"/>
          </a:xfrm>
        </p:spPr>
        <p:txBody>
          <a:bodyPr/>
          <a:lstStyle/>
          <a:p>
            <a:pPr algn="r"/>
            <a:r>
              <a:rPr lang="es-CO" dirty="0" smtClean="0">
                <a:solidFill>
                  <a:schemeClr val="tx1"/>
                </a:solidFill>
              </a:rPr>
              <a:t>La Parábola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627784" y="6300028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hlinkClick r:id="rId2"/>
              </a:rPr>
              <a:t>http://aquiconfelipetorres.jimdo.com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988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es-CO" dirty="0" smtClean="0">
                <a:solidFill>
                  <a:srgbClr val="C00000"/>
                </a:solidFill>
              </a:rPr>
              <a:t>Introducción</a:t>
            </a:r>
            <a:endParaRPr lang="es-CO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s-CO" dirty="0" smtClean="0"/>
              <a:t>Una de las parábolas que muestra de una forma cruda la realidad a la cual se someten aquellos que no creen a la voluntad del Señor, Jesús Dijo: Mateo 7:21 «</a:t>
            </a:r>
            <a:r>
              <a:rPr lang="es-CO" dirty="0">
                <a:solidFill>
                  <a:srgbClr val="C00000"/>
                </a:solidFill>
              </a:rPr>
              <a:t>No todo el que me dice: Señor, Señor, entrará en el reino de los cielos, sino el que </a:t>
            </a:r>
            <a:r>
              <a:rPr lang="es-CO" i="1" u="sng" dirty="0">
                <a:solidFill>
                  <a:srgbClr val="C00000"/>
                </a:solidFill>
              </a:rPr>
              <a:t>hace la voluntad</a:t>
            </a:r>
            <a:r>
              <a:rPr lang="es-CO" dirty="0">
                <a:solidFill>
                  <a:srgbClr val="C00000"/>
                </a:solidFill>
              </a:rPr>
              <a:t> de mi Padre que está en los </a:t>
            </a:r>
            <a:r>
              <a:rPr lang="es-CO" dirty="0" smtClean="0">
                <a:solidFill>
                  <a:srgbClr val="C00000"/>
                </a:solidFill>
              </a:rPr>
              <a:t>cielos</a:t>
            </a:r>
            <a:r>
              <a:rPr lang="es-CO" dirty="0" smtClean="0"/>
              <a:t>»; En esta parábola se refleja la clara advertencia de algunos que dudan en cuanto al verdadero camino del Señor, una advertencia para aquellos que no creen y una promesa para aquellos que creemos y obedecemos la buena voluntad del Señor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8594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La Parábola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CO" dirty="0" smtClean="0">
                <a:solidFill>
                  <a:srgbClr val="7030A0"/>
                </a:solidFill>
              </a:rPr>
              <a:t>Lucas 16:19-20 </a:t>
            </a:r>
            <a:r>
              <a:rPr lang="es-CO" dirty="0" smtClean="0"/>
              <a:t>«</a:t>
            </a:r>
            <a:r>
              <a:rPr lang="es-CO" dirty="0" smtClean="0">
                <a:solidFill>
                  <a:srgbClr val="C00000"/>
                </a:solidFill>
              </a:rPr>
              <a:t>19 Había </a:t>
            </a:r>
            <a:r>
              <a:rPr lang="es-CO" b="1" i="1" u="sng" dirty="0" smtClean="0">
                <a:solidFill>
                  <a:srgbClr val="C00000"/>
                </a:solidFill>
              </a:rPr>
              <a:t>un hombre rico</a:t>
            </a:r>
            <a:r>
              <a:rPr lang="es-CO" dirty="0" smtClean="0">
                <a:solidFill>
                  <a:srgbClr val="C00000"/>
                </a:solidFill>
              </a:rPr>
              <a:t>, que se vestía de púrpura y de lino fino, y hacía cada día banquete con esplendidez. 20 Había también </a:t>
            </a:r>
            <a:r>
              <a:rPr lang="es-CO" b="1" i="1" u="sng" dirty="0" smtClean="0">
                <a:solidFill>
                  <a:srgbClr val="C00000"/>
                </a:solidFill>
              </a:rPr>
              <a:t>un mendigo llamado Lázaro</a:t>
            </a:r>
            <a:r>
              <a:rPr lang="es-CO" dirty="0" smtClean="0">
                <a:solidFill>
                  <a:srgbClr val="C00000"/>
                </a:solidFill>
              </a:rPr>
              <a:t>, que estaba echado a la puerta de aquél, lleno de llagas</a:t>
            </a:r>
            <a:r>
              <a:rPr lang="es-CO" dirty="0" smtClean="0"/>
              <a:t>,» Dos personajes; uno que representa la desobediencia, avaricia, pecado, confianza en las riquezas, altivez y menosprecio y el otro que representa el sufrimiento por causa de la voluntad de Dios, la humildad, la sujeción, la fe, la entrega y el amor por las cosas celestiales; sin saberlo estos dos personajes harían parte de una gran historia jamás contada a la humanidad, una historia que trae esperanza para muchos y castigo para otros, como dice la escritura </a:t>
            </a:r>
            <a:r>
              <a:rPr lang="es-CO" dirty="0" smtClean="0">
                <a:solidFill>
                  <a:srgbClr val="7030A0"/>
                </a:solidFill>
              </a:rPr>
              <a:t>Mateo 13:13 </a:t>
            </a:r>
            <a:r>
              <a:rPr lang="es-CO" dirty="0" smtClean="0"/>
              <a:t>«</a:t>
            </a:r>
            <a:r>
              <a:rPr lang="es-CO" dirty="0" smtClean="0">
                <a:solidFill>
                  <a:srgbClr val="C00000"/>
                </a:solidFill>
              </a:rPr>
              <a:t>Por eso les hablo por parábolas: porque viendo no ven, y oyendo no oyen, ni entienden.</a:t>
            </a:r>
            <a:r>
              <a:rPr lang="es-CO" dirty="0" smtClean="0"/>
              <a:t>»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1029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El Resultado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s-CO" b="1" dirty="0" smtClean="0">
                <a:solidFill>
                  <a:srgbClr val="7030A0"/>
                </a:solidFill>
              </a:rPr>
              <a:t>Lucas 16: 22-23</a:t>
            </a:r>
            <a:r>
              <a:rPr lang="es-CO" dirty="0" smtClean="0"/>
              <a:t> «</a:t>
            </a:r>
            <a:r>
              <a:rPr lang="es-CO" dirty="0" smtClean="0">
                <a:solidFill>
                  <a:srgbClr val="C00000"/>
                </a:solidFill>
              </a:rPr>
              <a:t>Aconteció que murió el mendigo, y fue llevado por los ángeles </a:t>
            </a:r>
            <a:r>
              <a:rPr lang="es-CO" b="1" i="1" u="sng" dirty="0" smtClean="0">
                <a:solidFill>
                  <a:srgbClr val="C00000"/>
                </a:solidFill>
              </a:rPr>
              <a:t>al seno de Abraham</a:t>
            </a:r>
            <a:r>
              <a:rPr lang="es-CO" dirty="0" smtClean="0">
                <a:solidFill>
                  <a:srgbClr val="C00000"/>
                </a:solidFill>
              </a:rPr>
              <a:t>; y murió también el rico, y fue sepultado. 23 Y </a:t>
            </a:r>
            <a:r>
              <a:rPr lang="es-CO" b="1" i="1" u="sng" dirty="0" smtClean="0">
                <a:solidFill>
                  <a:srgbClr val="C00000"/>
                </a:solidFill>
              </a:rPr>
              <a:t>en el Hades</a:t>
            </a:r>
            <a:r>
              <a:rPr lang="es-CO" dirty="0" smtClean="0">
                <a:solidFill>
                  <a:srgbClr val="C00000"/>
                </a:solidFill>
              </a:rPr>
              <a:t> alzó sus ojos, estando en tormentos, </a:t>
            </a:r>
            <a:r>
              <a:rPr lang="es-CO" b="1" i="1" u="sng" dirty="0" smtClean="0">
                <a:solidFill>
                  <a:srgbClr val="C00000"/>
                </a:solidFill>
              </a:rPr>
              <a:t>y vio de lejos a Abraham, y a Lázaro en su seno</a:t>
            </a:r>
            <a:r>
              <a:rPr lang="es-CO" dirty="0" smtClean="0">
                <a:solidFill>
                  <a:srgbClr val="C00000"/>
                </a:solidFill>
              </a:rPr>
              <a:t>.</a:t>
            </a:r>
            <a:r>
              <a:rPr lang="es-CO" dirty="0" smtClean="0"/>
              <a:t>» el resultado positivo para uno y negativo para otro, enseña la justicia de Dios, el galardón para aquellos que a causa del sufrimiento y de la vanidad de este siglo son atormentados en vida pero consolados en la eternidad, aquellos que por la causa de la palabra reciben lo prometido y otros por causa del pecado reciben el castigo. Dios dice </a:t>
            </a:r>
            <a:r>
              <a:rPr lang="es-CO" b="1" dirty="0" smtClean="0">
                <a:solidFill>
                  <a:srgbClr val="7030A0"/>
                </a:solidFill>
              </a:rPr>
              <a:t>Romanos 6:23 </a:t>
            </a:r>
            <a:r>
              <a:rPr lang="es-CO" dirty="0" smtClean="0"/>
              <a:t>«</a:t>
            </a:r>
            <a:r>
              <a:rPr lang="es-CO" dirty="0" smtClean="0">
                <a:solidFill>
                  <a:srgbClr val="C00000"/>
                </a:solidFill>
              </a:rPr>
              <a:t>Porque la </a:t>
            </a:r>
            <a:r>
              <a:rPr lang="es-CO" b="1" i="1" u="sng" dirty="0" smtClean="0">
                <a:solidFill>
                  <a:srgbClr val="C00000"/>
                </a:solidFill>
              </a:rPr>
              <a:t>paga del pecado es muerte</a:t>
            </a:r>
            <a:r>
              <a:rPr lang="es-CO" dirty="0" smtClean="0">
                <a:solidFill>
                  <a:srgbClr val="C00000"/>
                </a:solidFill>
              </a:rPr>
              <a:t>, mas </a:t>
            </a:r>
            <a:r>
              <a:rPr lang="es-CO" b="1" i="1" u="sng" dirty="0" smtClean="0">
                <a:solidFill>
                  <a:srgbClr val="C00000"/>
                </a:solidFill>
              </a:rPr>
              <a:t>la dádiva de Dios es vida eterna</a:t>
            </a:r>
            <a:r>
              <a:rPr lang="es-CO" dirty="0" smtClean="0">
                <a:solidFill>
                  <a:srgbClr val="C00000"/>
                </a:solidFill>
              </a:rPr>
              <a:t> en Cristo Jesús Señor nuestro.</a:t>
            </a:r>
            <a:r>
              <a:rPr lang="es-CO" dirty="0" smtClean="0"/>
              <a:t>»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5176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La Realidad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7606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CO" sz="2200" b="1" dirty="0" smtClean="0">
                <a:solidFill>
                  <a:srgbClr val="7030A0"/>
                </a:solidFill>
              </a:rPr>
              <a:t>Lucas 16:24-26</a:t>
            </a:r>
            <a:r>
              <a:rPr lang="es-CO" sz="2200" dirty="0" smtClean="0">
                <a:solidFill>
                  <a:srgbClr val="7030A0"/>
                </a:solidFill>
              </a:rPr>
              <a:t> </a:t>
            </a:r>
            <a:r>
              <a:rPr lang="es-CO" sz="2200" dirty="0" smtClean="0"/>
              <a:t>«</a:t>
            </a:r>
            <a:r>
              <a:rPr lang="es-CO" sz="2200" dirty="0" smtClean="0">
                <a:solidFill>
                  <a:srgbClr val="C00000"/>
                </a:solidFill>
              </a:rPr>
              <a:t>Entonces él [</a:t>
            </a:r>
            <a:r>
              <a:rPr lang="es-CO" sz="2200" dirty="0" smtClean="0">
                <a:solidFill>
                  <a:schemeClr val="accent3">
                    <a:lumMod val="50000"/>
                  </a:schemeClr>
                </a:solidFill>
              </a:rPr>
              <a:t>El Rico</a:t>
            </a:r>
            <a:r>
              <a:rPr lang="es-CO" sz="2200" dirty="0" smtClean="0">
                <a:solidFill>
                  <a:srgbClr val="C00000"/>
                </a:solidFill>
              </a:rPr>
              <a:t>], dando voces, dijo: Padre Abraham, ten misericordia de mí, y envía a Lázaro para que moje la punta de su dedo en agua, y refresque mi lengua; porque </a:t>
            </a:r>
            <a:r>
              <a:rPr lang="es-CO" sz="2200" b="1" i="1" u="sng" dirty="0" smtClean="0">
                <a:solidFill>
                  <a:srgbClr val="C00000"/>
                </a:solidFill>
              </a:rPr>
              <a:t>estoy atormentado en esta llama</a:t>
            </a:r>
            <a:r>
              <a:rPr lang="es-CO" sz="2200" dirty="0" smtClean="0">
                <a:solidFill>
                  <a:srgbClr val="C00000"/>
                </a:solidFill>
              </a:rPr>
              <a:t>. 25 Pero Abraham le dijo: </a:t>
            </a:r>
            <a:r>
              <a:rPr lang="es-CO" sz="2200" b="1" i="1" u="sng" dirty="0" smtClean="0">
                <a:solidFill>
                  <a:srgbClr val="C00000"/>
                </a:solidFill>
              </a:rPr>
              <a:t>Hijo</a:t>
            </a:r>
            <a:r>
              <a:rPr lang="es-CO" sz="2200" dirty="0" smtClean="0">
                <a:solidFill>
                  <a:srgbClr val="C00000"/>
                </a:solidFill>
              </a:rPr>
              <a:t>, </a:t>
            </a:r>
            <a:r>
              <a:rPr lang="es-CO" sz="2200" b="1" i="1" u="sng" dirty="0" smtClean="0">
                <a:solidFill>
                  <a:srgbClr val="C00000"/>
                </a:solidFill>
              </a:rPr>
              <a:t>acuérdate</a:t>
            </a:r>
            <a:r>
              <a:rPr lang="es-CO" sz="2200" dirty="0" smtClean="0">
                <a:solidFill>
                  <a:srgbClr val="C00000"/>
                </a:solidFill>
              </a:rPr>
              <a:t> que </a:t>
            </a:r>
            <a:r>
              <a:rPr lang="es-CO" sz="2200" b="1" i="1" u="sng" dirty="0" smtClean="0">
                <a:solidFill>
                  <a:srgbClr val="C00000"/>
                </a:solidFill>
              </a:rPr>
              <a:t>recibiste tus bienes en tu vida, y Lázaro también males</a:t>
            </a:r>
            <a:r>
              <a:rPr lang="es-CO" sz="2200" dirty="0" smtClean="0">
                <a:solidFill>
                  <a:srgbClr val="C00000"/>
                </a:solidFill>
              </a:rPr>
              <a:t>; pero </a:t>
            </a:r>
            <a:r>
              <a:rPr lang="es-CO" sz="2200" b="1" i="1" u="sng" dirty="0" smtClean="0">
                <a:solidFill>
                  <a:srgbClr val="C00000"/>
                </a:solidFill>
              </a:rPr>
              <a:t>ahora éste es consolado aquí, y tú atormentado</a:t>
            </a:r>
            <a:r>
              <a:rPr lang="es-CO" sz="2200" dirty="0" smtClean="0">
                <a:solidFill>
                  <a:srgbClr val="C00000"/>
                </a:solidFill>
              </a:rPr>
              <a:t>. 26 Además de </a:t>
            </a:r>
            <a:r>
              <a:rPr lang="es-CO" sz="2200" b="1" i="1" u="sng" dirty="0" smtClean="0">
                <a:solidFill>
                  <a:srgbClr val="C00000"/>
                </a:solidFill>
              </a:rPr>
              <a:t>todo esto</a:t>
            </a:r>
            <a:r>
              <a:rPr lang="es-CO" sz="2200" dirty="0" smtClean="0">
                <a:solidFill>
                  <a:srgbClr val="C00000"/>
                </a:solidFill>
              </a:rPr>
              <a:t>, una gran sima </a:t>
            </a:r>
            <a:r>
              <a:rPr lang="es-CO" sz="2200" b="1" i="1" u="sng" dirty="0" smtClean="0">
                <a:solidFill>
                  <a:srgbClr val="C00000"/>
                </a:solidFill>
              </a:rPr>
              <a:t>está puesta entre nosotros y vosotros</a:t>
            </a:r>
            <a:r>
              <a:rPr lang="es-CO" sz="2200" dirty="0" smtClean="0">
                <a:solidFill>
                  <a:srgbClr val="C00000"/>
                </a:solidFill>
              </a:rPr>
              <a:t>, de manera que </a:t>
            </a:r>
            <a:r>
              <a:rPr lang="es-CO" sz="2200" b="1" i="1" u="sng" dirty="0" smtClean="0">
                <a:solidFill>
                  <a:srgbClr val="C00000"/>
                </a:solidFill>
              </a:rPr>
              <a:t>los que quisieren pasar de aquí a vosotros, no pueden, ni de allá pasar acá.</a:t>
            </a:r>
            <a:r>
              <a:rPr lang="es-CO" sz="2200" dirty="0" smtClean="0"/>
              <a:t>» que pensaría usted si el caso que se menciona ¿lo estuviera viviendo en carne propia? Un tormento es real para aquellos que no hacen la voluntad del Señor y una recompensa y paz es dada para aquellos que por causa de la palabra vivieron y murieron delante del Señor. </a:t>
            </a:r>
            <a:r>
              <a:rPr lang="es-CO" sz="2200" b="1" dirty="0" smtClean="0">
                <a:solidFill>
                  <a:srgbClr val="7030A0"/>
                </a:solidFill>
              </a:rPr>
              <a:t>Apocalipsis 21:7-8</a:t>
            </a:r>
            <a:r>
              <a:rPr lang="es-CO" sz="2200" dirty="0" smtClean="0"/>
              <a:t> «</a:t>
            </a:r>
            <a:r>
              <a:rPr lang="es-CO" sz="2200" b="1" i="1" u="sng" dirty="0" smtClean="0">
                <a:solidFill>
                  <a:srgbClr val="C00000"/>
                </a:solidFill>
              </a:rPr>
              <a:t>El que venciere heredará todas las cosas, y yo seré su Dios, y él será mi hijo</a:t>
            </a:r>
            <a:r>
              <a:rPr lang="es-CO" sz="2200" dirty="0" smtClean="0">
                <a:solidFill>
                  <a:srgbClr val="C00000"/>
                </a:solidFill>
              </a:rPr>
              <a:t>. 8 Pero los cobardes e incrédulos, los abominables y homicidas, los fornicarios y hechiceros, los idólatras y todos los mentirosos </a:t>
            </a:r>
            <a:r>
              <a:rPr lang="es-CO" sz="2200" b="1" i="1" u="sng" dirty="0" smtClean="0">
                <a:solidFill>
                  <a:srgbClr val="C00000"/>
                </a:solidFill>
              </a:rPr>
              <a:t>tendrán su parte en el lago que arde con fuego y azufre, que es la muerte segunda.</a:t>
            </a:r>
            <a:r>
              <a:rPr lang="es-CO" sz="2200" dirty="0" smtClean="0"/>
              <a:t>»</a:t>
            </a:r>
            <a:endParaRPr lang="es-CO" sz="2200" dirty="0"/>
          </a:p>
        </p:txBody>
      </p:sp>
    </p:spTree>
    <p:extLst>
      <p:ext uri="{BB962C8B-B14F-4D97-AF65-F5344CB8AC3E}">
        <p14:creationId xmlns:p14="http://schemas.microsoft.com/office/powerpoint/2010/main" val="1673680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La Petición Cumplida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6886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CO" sz="2200" b="1" dirty="0" smtClean="0">
                <a:solidFill>
                  <a:srgbClr val="7030A0"/>
                </a:solidFill>
              </a:rPr>
              <a:t>Lucas 16:27-29</a:t>
            </a:r>
            <a:r>
              <a:rPr lang="es-CO" sz="2200" dirty="0" smtClean="0"/>
              <a:t> «</a:t>
            </a:r>
            <a:r>
              <a:rPr lang="es-CO" sz="2200" dirty="0" smtClean="0">
                <a:solidFill>
                  <a:srgbClr val="C00000"/>
                </a:solidFill>
              </a:rPr>
              <a:t>Entonces le dijo: </a:t>
            </a:r>
            <a:r>
              <a:rPr lang="es-CO" sz="2200" b="1" i="1" u="sng" dirty="0" smtClean="0">
                <a:solidFill>
                  <a:srgbClr val="C00000"/>
                </a:solidFill>
              </a:rPr>
              <a:t>Te ruego, pues, padre, que le envíes a la casa de mi padre</a:t>
            </a:r>
            <a:r>
              <a:rPr lang="es-CO" sz="2200" dirty="0" smtClean="0">
                <a:solidFill>
                  <a:srgbClr val="C00000"/>
                </a:solidFill>
              </a:rPr>
              <a:t>, 28 porque tengo cinco hermanos, para </a:t>
            </a:r>
            <a:r>
              <a:rPr lang="es-CO" sz="2200" b="1" i="1" u="sng" dirty="0" smtClean="0">
                <a:solidFill>
                  <a:srgbClr val="C00000"/>
                </a:solidFill>
              </a:rPr>
              <a:t>que les testifique, a fin de que no vengan ellos también a este lugar de tormento</a:t>
            </a:r>
            <a:r>
              <a:rPr lang="es-CO" sz="2200" dirty="0" smtClean="0">
                <a:solidFill>
                  <a:srgbClr val="C00000"/>
                </a:solidFill>
              </a:rPr>
              <a:t>. 29 Y Abraham le dijo: </a:t>
            </a:r>
            <a:r>
              <a:rPr lang="es-CO" sz="2200" b="1" i="1" u="sng" dirty="0" smtClean="0">
                <a:solidFill>
                  <a:srgbClr val="C00000"/>
                </a:solidFill>
              </a:rPr>
              <a:t>A Moisés y a los profetas tienen</a:t>
            </a:r>
            <a:r>
              <a:rPr lang="es-CO" sz="2200" dirty="0" smtClean="0">
                <a:solidFill>
                  <a:srgbClr val="C00000"/>
                </a:solidFill>
              </a:rPr>
              <a:t>; </a:t>
            </a:r>
            <a:r>
              <a:rPr lang="es-CO" sz="2200" b="1" i="1" u="sng" dirty="0" smtClean="0">
                <a:solidFill>
                  <a:srgbClr val="C00000"/>
                </a:solidFill>
              </a:rPr>
              <a:t>óiganlos</a:t>
            </a:r>
            <a:r>
              <a:rPr lang="es-CO" sz="2200" dirty="0" smtClean="0">
                <a:solidFill>
                  <a:srgbClr val="C00000"/>
                </a:solidFill>
              </a:rPr>
              <a:t>.</a:t>
            </a:r>
            <a:r>
              <a:rPr lang="es-CO" sz="2200" dirty="0" smtClean="0"/>
              <a:t>» El hombre en este lugar tenia conciencia, recordaba claramente lo que había tenido y su vida en la tierra, al ver el rico la recompensa recibida por causa del pecado, rogo apresuradamente a Abraham para que enviara a lázaro y le predicara de aquel lugar a sus hermanos, pero Abraham deja ver a plena luz la importancia de creer en la palabra de Dios ya escrita, aquella palabra podía hacer salvo a estos varones, pero la responsabilidad era netamente de cada quien, si se acercaba a Dios o lo dejaban.</a:t>
            </a:r>
          </a:p>
          <a:p>
            <a:pPr marL="0" indent="0" algn="just">
              <a:buNone/>
            </a:pPr>
            <a:r>
              <a:rPr lang="es-CO" sz="2200" dirty="0" smtClean="0"/>
              <a:t>La palabra ye escrita podía salvar aquellos varones de este castigo, pero su confianza en lo material les traería castigo. </a:t>
            </a:r>
            <a:r>
              <a:rPr lang="es-CO" sz="2200" b="1" dirty="0" smtClean="0">
                <a:solidFill>
                  <a:srgbClr val="7030A0"/>
                </a:solidFill>
              </a:rPr>
              <a:t>Mateo 3:9</a:t>
            </a:r>
            <a:r>
              <a:rPr lang="es-CO" sz="2200" dirty="0" smtClean="0"/>
              <a:t> «</a:t>
            </a:r>
            <a:r>
              <a:rPr lang="es-CO" sz="2200" dirty="0">
                <a:solidFill>
                  <a:srgbClr val="C00000"/>
                </a:solidFill>
              </a:rPr>
              <a:t>y no penséis decir dentro de vosotros mismos: A Abraham tenemos por padre; porque yo os digo que Dios puede levantar hijos a Abraham aun de estas piedras</a:t>
            </a:r>
            <a:r>
              <a:rPr lang="es-CO" sz="2200" dirty="0" smtClean="0">
                <a:solidFill>
                  <a:srgbClr val="C00000"/>
                </a:solidFill>
              </a:rPr>
              <a:t>.</a:t>
            </a:r>
            <a:r>
              <a:rPr lang="es-CO" sz="2200" dirty="0" smtClean="0"/>
              <a:t>»</a:t>
            </a:r>
            <a:endParaRPr lang="es-CO" sz="2200" dirty="0"/>
          </a:p>
        </p:txBody>
      </p:sp>
    </p:spTree>
    <p:extLst>
      <p:ext uri="{BB962C8B-B14F-4D97-AF65-F5344CB8AC3E}">
        <p14:creationId xmlns:p14="http://schemas.microsoft.com/office/powerpoint/2010/main" val="2559795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La Realidad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83264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s-CO" b="1" dirty="0" smtClean="0">
                <a:solidFill>
                  <a:srgbClr val="7030A0"/>
                </a:solidFill>
              </a:rPr>
              <a:t>Lucas 16:30-31</a:t>
            </a:r>
            <a:r>
              <a:rPr lang="es-CO" dirty="0" smtClean="0"/>
              <a:t> «</a:t>
            </a:r>
            <a:r>
              <a:rPr lang="es-CO" dirty="0" smtClean="0">
                <a:solidFill>
                  <a:srgbClr val="C00000"/>
                </a:solidFill>
              </a:rPr>
              <a:t>El entonces dijo: No, padre Abraham; </a:t>
            </a:r>
            <a:r>
              <a:rPr lang="es-CO" b="1" i="1" u="sng" dirty="0" smtClean="0">
                <a:solidFill>
                  <a:srgbClr val="C00000"/>
                </a:solidFill>
              </a:rPr>
              <a:t>pero si alguno fuere a ellos de entre los muertos, se arrepentirán</a:t>
            </a:r>
            <a:r>
              <a:rPr lang="es-CO" dirty="0" smtClean="0">
                <a:solidFill>
                  <a:srgbClr val="C00000"/>
                </a:solidFill>
              </a:rPr>
              <a:t>. 31 Mas Abraham le dijo: Si no oyen a Moisés y a los profetas, </a:t>
            </a:r>
            <a:r>
              <a:rPr lang="es-CO" b="1" i="1" u="sng" dirty="0" smtClean="0">
                <a:solidFill>
                  <a:srgbClr val="C00000"/>
                </a:solidFill>
              </a:rPr>
              <a:t>tampoco se persuadirán aunque alguno se levantare de los muertos</a:t>
            </a:r>
            <a:r>
              <a:rPr lang="es-CO" dirty="0" smtClean="0">
                <a:solidFill>
                  <a:srgbClr val="C00000"/>
                </a:solidFill>
              </a:rPr>
              <a:t>.</a:t>
            </a:r>
            <a:r>
              <a:rPr lang="es-CO" dirty="0" smtClean="0"/>
              <a:t>» es tan sutil el mensaje que el rico siguió insistiendo a Abraham para que enviara a alguien y predicara y se arrepintieran y no recibieran el mismo castigo que recibía el, pero la respuesta recibida fue que si no oían la ley de moisés y los profetas aun no escucharían si alguien fuera de entre los muertos, es REAL!, hoy se predica que Cristo resucito y advierte de aquel lugar, pero los hombres no creen, si el pueblo de Israel teniendo la voluntad de Dios, la cual profetizo del Cristo y el arrepentimiento no creen a esa palabra, no se persuaden aun de la promesa misma, del Salvador del mundo, muchos hombres no creen, ¿Qué se sentiría si ese lugar fuera nuestro destino y recordáramos la predicación que se nos dio, la predicación del evangelio que podía cambiar nuestro destino?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35150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Dios les Bendiga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 smtClean="0"/>
              <a:t>Gracias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333798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adrícul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1102</Words>
  <Application>Microsoft Office PowerPoint</Application>
  <PresentationFormat>Presentación en pantalla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El Rico y Lázaro</vt:lpstr>
      <vt:lpstr>Introducción</vt:lpstr>
      <vt:lpstr>La Parábola</vt:lpstr>
      <vt:lpstr>El Resultado</vt:lpstr>
      <vt:lpstr>La Realidad</vt:lpstr>
      <vt:lpstr>La Petición Cumplida</vt:lpstr>
      <vt:lpstr>La Realidad</vt:lpstr>
      <vt:lpstr>Dios les Bendiga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Rico y Lázaro</dc:title>
  <dc:creator>Felipe</dc:creator>
  <cp:lastModifiedBy>Felipe</cp:lastModifiedBy>
  <cp:revision>16</cp:revision>
  <dcterms:created xsi:type="dcterms:W3CDTF">2013-01-06T23:38:16Z</dcterms:created>
  <dcterms:modified xsi:type="dcterms:W3CDTF">2013-01-07T01:00:52Z</dcterms:modified>
</cp:coreProperties>
</file>